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2" r:id="rId9"/>
    <p:sldId id="270" r:id="rId10"/>
    <p:sldId id="271" r:id="rId11"/>
    <p:sldId id="265" r:id="rId12"/>
    <p:sldId id="273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6" y="6610349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1" y="448151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4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1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4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594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568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9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0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1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2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3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6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7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8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9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0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1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2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3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4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5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7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8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0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1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2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3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05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595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10" name="TextBox 59"/>
          <p:cNvSpPr txBox="1"/>
          <p:nvPr/>
        </p:nvSpPr>
        <p:spPr>
          <a:xfrm>
            <a:off x="903511" y="426611"/>
            <a:ext cx="609603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611" name="TextBox 60"/>
          <p:cNvSpPr txBox="1"/>
          <p:nvPr/>
        </p:nvSpPr>
        <p:spPr>
          <a:xfrm>
            <a:off x="10537369" y="2459189"/>
            <a:ext cx="609602" cy="119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4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2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5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4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6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6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6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74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2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76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75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6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6"/>
            <a:ext cx="3195243" cy="817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6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7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8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06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780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3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4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17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07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8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9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0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1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2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3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4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5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16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85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82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3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6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85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2" cy="51816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152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26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153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7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0">
              <a:buSzTx/>
              <a:buFontTx/>
              <a:buNone/>
              <a:defRPr sz="1800" cap="all"/>
            </a:lvl2pPr>
            <a:lvl3pPr marL="0" indent="0">
              <a:buSzTx/>
              <a:buFontTx/>
              <a:buNone/>
              <a:defRPr sz="1800" cap="all"/>
            </a:lvl3pPr>
            <a:lvl4pPr marL="0" indent="0">
              <a:buSzTx/>
              <a:buFontTx/>
              <a:buNone/>
              <a:defRPr sz="1800" cap="all"/>
            </a:lvl4pPr>
            <a:lvl5pPr marL="0" indent="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01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75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12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0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5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2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0">
              <a:lnSpc>
                <a:spcPct val="90000"/>
              </a:lnSpc>
              <a:buSzTx/>
              <a:buFontTx/>
              <a:buNone/>
              <a:defRPr cap="all"/>
            </a:lvl2pPr>
            <a:lvl3pPr marL="0" indent="0">
              <a:lnSpc>
                <a:spcPct val="90000"/>
              </a:lnSpc>
              <a:buSzTx/>
              <a:buFontTx/>
              <a:buNone/>
              <a:defRPr cap="all"/>
            </a:lvl3pPr>
            <a:lvl4pPr marL="0" indent="0">
              <a:lnSpc>
                <a:spcPct val="90000"/>
              </a:lnSpc>
              <a:buSzTx/>
              <a:buFontTx/>
              <a:buNone/>
              <a:defRPr cap="all"/>
            </a:lvl4pPr>
            <a:lvl5pPr marL="0" indent="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4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00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274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5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1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6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7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3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8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9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1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1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2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3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4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6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48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22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5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7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49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3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495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469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1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2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3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4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5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6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8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9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0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1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2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3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4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5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6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7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8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9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0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2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3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4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06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496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7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8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9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0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1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2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3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9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9" y="-2"/>
            <a:ext cx="12053893" cy="6858006"/>
            <a:chOff x="0" y="0"/>
            <a:chExt cx="12053891" cy="6858004"/>
          </a:xfrm>
        </p:grpSpPr>
        <p:grpSp>
          <p:nvGrpSpPr>
            <p:cNvPr id="29" name="Group 8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-1"/>
                <a:ext cx="422277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902"/>
                <a:ext cx="374652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9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2" y="-1"/>
              <a:ext cx="667550" cy="6848481"/>
              <a:chOff x="-1" y="0"/>
              <a:chExt cx="667548" cy="6848479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6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5" y="5950267"/>
            <a:ext cx="244285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4" marR="0" indent="-39188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yObDwxgtMU&amp;t=1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itle 1"/>
          <p:cNvSpPr txBox="1">
            <a:spLocks noGrp="1"/>
          </p:cNvSpPr>
          <p:nvPr>
            <p:ph type="ctrTitle"/>
          </p:nvPr>
        </p:nvSpPr>
        <p:spPr>
          <a:xfrm>
            <a:off x="2035450" y="320297"/>
            <a:ext cx="8791576" cy="165576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b="1" dirty="0"/>
              <a:t>Smart Shopping</a:t>
            </a:r>
          </a:p>
        </p:txBody>
      </p:sp>
      <p:sp>
        <p:nvSpPr>
          <p:cNvPr id="88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2332762"/>
            <a:ext cx="8791576" cy="1655762"/>
          </a:xfrm>
          <a:prstGeom prst="rect">
            <a:avLst/>
          </a:prstGeom>
        </p:spPr>
        <p:txBody>
          <a:bodyPr/>
          <a:lstStyle/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Team 11:</a:t>
            </a:r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Cameron </a:t>
            </a:r>
            <a:r>
              <a:rPr dirty="0" err="1"/>
              <a:t>L’Ecuyer</a:t>
            </a:r>
            <a:r>
              <a:rPr dirty="0"/>
              <a:t> – Class ID: 17 (Team Leader)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/>
              <a:t>Sneha Mishra – Class ID: 21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Navya</a:t>
            </a:r>
            <a:r>
              <a:rPr dirty="0"/>
              <a:t> </a:t>
            </a:r>
            <a:r>
              <a:rPr dirty="0" err="1"/>
              <a:t>Pillala</a:t>
            </a:r>
            <a:r>
              <a:rPr dirty="0"/>
              <a:t> – Class ID: 26</a:t>
            </a:r>
            <a:endParaRPr sz="2600" dirty="0"/>
          </a:p>
          <a:p>
            <a:pPr lvl="1" indent="457200">
              <a:lnSpc>
                <a:spcPct val="96000"/>
              </a:lnSpc>
              <a:spcBef>
                <a:spcPts val="500"/>
              </a:spcBef>
              <a:defRPr sz="1700" cap="none">
                <a:solidFill>
                  <a:srgbClr val="FFFFFF"/>
                </a:solidFill>
              </a:defRPr>
            </a:pPr>
            <a:r>
              <a:rPr dirty="0" err="1"/>
              <a:t>Ruth</a:t>
            </a:r>
            <a:r>
              <a:rPr lang="en-US" dirty="0" err="1"/>
              <a:t>v</a:t>
            </a:r>
            <a:r>
              <a:rPr dirty="0" err="1"/>
              <a:t>ic</a:t>
            </a:r>
            <a:r>
              <a:rPr dirty="0"/>
              <a:t> Punyamurtula – Class ID: 30</a:t>
            </a:r>
          </a:p>
        </p:txBody>
      </p:sp>
      <p:sp>
        <p:nvSpPr>
          <p:cNvPr id="881" name="TextBox 3"/>
          <p:cNvSpPr txBox="1"/>
          <p:nvPr/>
        </p:nvSpPr>
        <p:spPr>
          <a:xfrm>
            <a:off x="2334068" y="4799030"/>
            <a:ext cx="6891372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The work has been completed under the guidance of Dr. </a:t>
            </a:r>
            <a:r>
              <a:rPr dirty="0" err="1"/>
              <a:t>Yugi</a:t>
            </a:r>
            <a:r>
              <a:rPr dirty="0"/>
              <a:t> Lee and TAs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(Rohith </a:t>
            </a:r>
            <a:r>
              <a:rPr dirty="0" err="1"/>
              <a:t>Nagulapati</a:t>
            </a:r>
            <a:r>
              <a:rPr dirty="0"/>
              <a:t>, </a:t>
            </a:r>
            <a:r>
              <a:rPr dirty="0" err="1"/>
              <a:t>Sidrah</a:t>
            </a:r>
            <a:r>
              <a:rPr dirty="0"/>
              <a:t> Junaid, Nageswara </a:t>
            </a:r>
            <a:r>
              <a:rPr dirty="0" err="1"/>
              <a:t>Nandigam</a:t>
            </a:r>
            <a:r>
              <a:rPr dirty="0"/>
              <a:t>) 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CS5551 Advanced Software Engineering,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University of Missouri - Kansas City, Spring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230F-865D-4586-9FFD-E3E00FAC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3"/>
            <a:ext cx="9906000" cy="1478572"/>
          </a:xfrm>
        </p:spPr>
        <p:txBody>
          <a:bodyPr/>
          <a:lstStyle/>
          <a:p>
            <a:r>
              <a:rPr lang="en-US" b="1" dirty="0"/>
              <a:t>Augmented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E2E9B-EBF5-4538-933E-E4458579D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Created a Unity scene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Vuforia image modelling</a:t>
            </a:r>
          </a:p>
          <a:p>
            <a:pPr>
              <a:lnSpc>
                <a:spcPct val="100000"/>
              </a:lnSpc>
            </a:pPr>
            <a:r>
              <a:rPr lang="en-US" dirty="0"/>
              <a:t>Created own markers to display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varied categories of furniture</a:t>
            </a:r>
          </a:p>
          <a:p>
            <a:pPr>
              <a:lnSpc>
                <a:spcPct val="100000"/>
              </a:lnSpc>
            </a:pPr>
            <a:r>
              <a:rPr lang="en-US" dirty="0"/>
              <a:t> 3D – models of furniture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500E-D1B2-48FA-BEC1-F7DB6ADC4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3727176"/>
            <a:ext cx="2483676" cy="302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DF052-D381-4FA8-82D0-BFEF7256A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5" y="457200"/>
            <a:ext cx="2483676" cy="3170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6D951-71E8-4897-AFA5-4F4EE6D68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3707297"/>
            <a:ext cx="2178395" cy="3041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1AC9D-5885-49F7-BEC8-0208052DEA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94" y="442494"/>
            <a:ext cx="2178395" cy="31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11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>
            <a:spLocks noGrp="1"/>
          </p:cNvSpPr>
          <p:nvPr>
            <p:ph type="title"/>
          </p:nvPr>
        </p:nvSpPr>
        <p:spPr>
          <a:xfrm>
            <a:off x="1141414" y="327514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Future Work</a:t>
            </a:r>
            <a:endParaRPr b="1" dirty="0"/>
          </a:p>
        </p:txBody>
      </p:sp>
      <p:sp>
        <p:nvSpPr>
          <p:cNvPr id="9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20927" y="1510200"/>
            <a:ext cx="9906001" cy="354171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 time 3D image modelling </a:t>
            </a:r>
          </a:p>
          <a:p>
            <a:r>
              <a:rPr lang="en-US" dirty="0"/>
              <a:t>Sharing the results/content between unity and Android</a:t>
            </a:r>
          </a:p>
          <a:p>
            <a:r>
              <a:rPr lang="en-US" dirty="0"/>
              <a:t>Speech to text search </a:t>
            </a:r>
          </a:p>
          <a:p>
            <a:r>
              <a:rPr lang="en-US" dirty="0"/>
              <a:t>Including other categories of products – One Shopping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The Demo video is available here - </a:t>
            </a:r>
          </a:p>
          <a:p>
            <a:pPr marL="0" lvl="2" indent="457200">
              <a:buSzTx/>
              <a:buFontTx/>
              <a:buNone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https://www.youtube.com/watch?v=wyObDwxgtMU&amp;t=1s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273BA-9CF7-4531-B8ED-BFA576429EA6}"/>
              </a:ext>
            </a:extLst>
          </p:cNvPr>
          <p:cNvSpPr txBox="1">
            <a:spLocks/>
          </p:cNvSpPr>
          <p:nvPr/>
        </p:nvSpPr>
        <p:spPr>
          <a:xfrm>
            <a:off x="4285492" y="4942583"/>
            <a:ext cx="2612265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r>
              <a:rPr lang="en-US" b="1" dirty="0"/>
              <a:t>Thank you</a:t>
            </a:r>
          </a:p>
          <a:p>
            <a:pPr algn="r" hangingPunct="1"/>
            <a:r>
              <a:rPr lang="en-US" sz="2000" b="1" i="1" dirty="0"/>
              <a:t> - Team 11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8172-395A-4D75-A6A5-3D583101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65157"/>
            <a:ext cx="9906000" cy="1170533"/>
          </a:xfrm>
        </p:spPr>
        <p:txBody>
          <a:bodyPr/>
          <a:lstStyle/>
          <a:p>
            <a:r>
              <a:rPr lang="en-US" b="1" dirty="0"/>
              <a:t>Process and Technologies used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2994B2-716E-4EA5-9618-25403C33ADF4}"/>
              </a:ext>
            </a:extLst>
          </p:cNvPr>
          <p:cNvSpPr/>
          <p:nvPr/>
        </p:nvSpPr>
        <p:spPr>
          <a:xfrm>
            <a:off x="2579288" y="2067026"/>
            <a:ext cx="1510748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Login/Register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591B97-D4CC-44D9-8D58-1212F72831D3}"/>
              </a:ext>
            </a:extLst>
          </p:cNvPr>
          <p:cNvSpPr/>
          <p:nvPr/>
        </p:nvSpPr>
        <p:spPr>
          <a:xfrm>
            <a:off x="2604258" y="3388469"/>
            <a:ext cx="1510748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Image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E95341-2A34-47FE-9404-C8F89C2AE26C}"/>
              </a:ext>
            </a:extLst>
          </p:cNvPr>
          <p:cNvSpPr/>
          <p:nvPr/>
        </p:nvSpPr>
        <p:spPr>
          <a:xfrm>
            <a:off x="4982748" y="3393021"/>
            <a:ext cx="1033669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Shopping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D2042738-3884-4682-9ECC-982BDDBEB270}"/>
              </a:ext>
            </a:extLst>
          </p:cNvPr>
          <p:cNvSpPr/>
          <p:nvPr/>
        </p:nvSpPr>
        <p:spPr>
          <a:xfrm>
            <a:off x="3237826" y="2607990"/>
            <a:ext cx="243612" cy="648132"/>
          </a:xfrm>
          <a:prstGeom prst="upDownArrow">
            <a:avLst/>
          </a:prstGeom>
          <a:solidFill>
            <a:srgbClr val="FFFFFF"/>
          </a:solidFill>
          <a:ln w="25400" cap="flat">
            <a:solidFill>
              <a:schemeClr val="accent3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06BAF11E-3430-4957-B838-F3FC7CDE5C0F}"/>
              </a:ext>
            </a:extLst>
          </p:cNvPr>
          <p:cNvSpPr/>
          <p:nvPr/>
        </p:nvSpPr>
        <p:spPr>
          <a:xfrm>
            <a:off x="4196935" y="3504485"/>
            <a:ext cx="703884" cy="227508"/>
          </a:xfrm>
          <a:prstGeom prst="leftRightArrow">
            <a:avLst/>
          </a:prstGeom>
          <a:solidFill>
            <a:srgbClr val="FFFFFF"/>
          </a:solidFill>
          <a:ln w="25400" cap="flat">
            <a:solidFill>
              <a:schemeClr val="accent3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17" name="Arrow: Left-Up 16">
            <a:extLst>
              <a:ext uri="{FF2B5EF4-FFF2-40B4-BE49-F238E27FC236}">
                <a16:creationId xmlns:a16="http://schemas.microsoft.com/office/drawing/2014/main" id="{1092E66B-68EC-46FC-9102-CB3761130B18}"/>
              </a:ext>
            </a:extLst>
          </p:cNvPr>
          <p:cNvSpPr/>
          <p:nvPr/>
        </p:nvSpPr>
        <p:spPr>
          <a:xfrm rot="5400000">
            <a:off x="5156681" y="4339278"/>
            <a:ext cx="1262270" cy="457201"/>
          </a:xfrm>
          <a:prstGeom prst="leftUpArrow">
            <a:avLst/>
          </a:prstGeom>
          <a:solidFill>
            <a:srgbClr val="FFFFFF"/>
          </a:solidFill>
          <a:ln w="25400" cap="flat">
            <a:solidFill>
              <a:schemeClr val="accent3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19" name="Arrow: Left-Up 18">
            <a:extLst>
              <a:ext uri="{FF2B5EF4-FFF2-40B4-BE49-F238E27FC236}">
                <a16:creationId xmlns:a16="http://schemas.microsoft.com/office/drawing/2014/main" id="{6F4E3C1F-92AD-45DE-A958-E14612D796AE}"/>
              </a:ext>
            </a:extLst>
          </p:cNvPr>
          <p:cNvSpPr/>
          <p:nvPr/>
        </p:nvSpPr>
        <p:spPr>
          <a:xfrm rot="10800000">
            <a:off x="5559215" y="1878639"/>
            <a:ext cx="457202" cy="1376706"/>
          </a:xfrm>
          <a:prstGeom prst="leftUpArrow">
            <a:avLst/>
          </a:prstGeom>
          <a:solidFill>
            <a:srgbClr val="FFFFFF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C96A87-6C64-4F7B-94E9-6196635D91F5}"/>
              </a:ext>
            </a:extLst>
          </p:cNvPr>
          <p:cNvSpPr/>
          <p:nvPr/>
        </p:nvSpPr>
        <p:spPr>
          <a:xfrm>
            <a:off x="6106537" y="4879717"/>
            <a:ext cx="1230623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Suggestions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0E522B-1AF6-4518-BDD8-E634FCEEDB47}"/>
              </a:ext>
            </a:extLst>
          </p:cNvPr>
          <p:cNvSpPr/>
          <p:nvPr/>
        </p:nvSpPr>
        <p:spPr>
          <a:xfrm>
            <a:off x="6141325" y="1798148"/>
            <a:ext cx="2136913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Social  Media Trends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2D18B9D-A536-492F-9881-D52A71B31524}"/>
              </a:ext>
            </a:extLst>
          </p:cNvPr>
          <p:cNvSpPr/>
          <p:nvPr/>
        </p:nvSpPr>
        <p:spPr>
          <a:xfrm>
            <a:off x="6172199" y="3465007"/>
            <a:ext cx="2017644" cy="266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CDE062-47BA-4769-A097-4A03BAFAC4A1}"/>
              </a:ext>
            </a:extLst>
          </p:cNvPr>
          <p:cNvSpPr/>
          <p:nvPr/>
        </p:nvSpPr>
        <p:spPr>
          <a:xfrm>
            <a:off x="8353701" y="3221658"/>
            <a:ext cx="1212574" cy="71508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Augmented       Reality</a:t>
            </a:r>
          </a:p>
        </p:txBody>
      </p:sp>
      <p:sp>
        <p:nvSpPr>
          <p:cNvPr id="24" name="Arrow: Left-Up 23">
            <a:extLst>
              <a:ext uri="{FF2B5EF4-FFF2-40B4-BE49-F238E27FC236}">
                <a16:creationId xmlns:a16="http://schemas.microsoft.com/office/drawing/2014/main" id="{C88835B3-7CDB-4AF6-BA92-6ABD7B41EC99}"/>
              </a:ext>
            </a:extLst>
          </p:cNvPr>
          <p:cNvSpPr/>
          <p:nvPr/>
        </p:nvSpPr>
        <p:spPr>
          <a:xfrm rot="5400000">
            <a:off x="7132851" y="5096014"/>
            <a:ext cx="408618" cy="959956"/>
          </a:xfrm>
          <a:prstGeom prst="leftUpArrow">
            <a:avLst/>
          </a:prstGeom>
          <a:solidFill>
            <a:srgbClr val="FFFFFF"/>
          </a:solidFill>
          <a:ln w="25400" cap="flat">
            <a:solidFill>
              <a:schemeClr val="accent3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55FD68-EF66-4F8F-8B8E-8458A1004738}"/>
              </a:ext>
            </a:extLst>
          </p:cNvPr>
          <p:cNvSpPr/>
          <p:nvPr/>
        </p:nvSpPr>
        <p:spPr>
          <a:xfrm>
            <a:off x="7911409" y="5299123"/>
            <a:ext cx="1401417" cy="71508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Social Media Sharing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A3A0ED2-5B02-4AEB-A4FD-7F05A0CD6500}"/>
              </a:ext>
            </a:extLst>
          </p:cNvPr>
          <p:cNvSpPr/>
          <p:nvPr/>
        </p:nvSpPr>
        <p:spPr>
          <a:xfrm>
            <a:off x="2480791" y="4675408"/>
            <a:ext cx="1757681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Camera/Gallery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sp>
        <p:nvSpPr>
          <p:cNvPr id="27" name="Arrow: Up-Down 26">
            <a:extLst>
              <a:ext uri="{FF2B5EF4-FFF2-40B4-BE49-F238E27FC236}">
                <a16:creationId xmlns:a16="http://schemas.microsoft.com/office/drawing/2014/main" id="{92DA0D7A-56A0-411F-813E-2A041845B0ED}"/>
              </a:ext>
            </a:extLst>
          </p:cNvPr>
          <p:cNvSpPr/>
          <p:nvPr/>
        </p:nvSpPr>
        <p:spPr>
          <a:xfrm>
            <a:off x="3212856" y="3883409"/>
            <a:ext cx="243612" cy="705677"/>
          </a:xfrm>
          <a:prstGeom prst="upDownArrow">
            <a:avLst/>
          </a:prstGeom>
          <a:solidFill>
            <a:srgbClr val="FFFFFF"/>
          </a:solidFill>
          <a:ln w="25400" cap="flat">
            <a:solidFill>
              <a:schemeClr val="accent3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  <p:pic>
        <p:nvPicPr>
          <p:cNvPr id="2056" name="Picture 8" descr="Image result for firebase">
            <a:extLst>
              <a:ext uri="{FF2B5EF4-FFF2-40B4-BE49-F238E27FC236}">
                <a16:creationId xmlns:a16="http://schemas.microsoft.com/office/drawing/2014/main" id="{BC3D1B62-3B0F-4A9E-A1A0-567FD0BB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32" y="1510895"/>
            <a:ext cx="597528" cy="46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twitter login">
            <a:extLst>
              <a:ext uri="{FF2B5EF4-FFF2-40B4-BE49-F238E27FC236}">
                <a16:creationId xmlns:a16="http://schemas.microsoft.com/office/drawing/2014/main" id="{7353A01F-DF4A-4583-B907-E2FBFF79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68" y="1505208"/>
            <a:ext cx="597528" cy="4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twitter login">
            <a:extLst>
              <a:ext uri="{FF2B5EF4-FFF2-40B4-BE49-F238E27FC236}">
                <a16:creationId xmlns:a16="http://schemas.microsoft.com/office/drawing/2014/main" id="{892658F2-7A53-491A-9ECA-B7358583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278" y="1814338"/>
            <a:ext cx="597528" cy="4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mongodb and mlab logo">
            <a:extLst>
              <a:ext uri="{FF2B5EF4-FFF2-40B4-BE49-F238E27FC236}">
                <a16:creationId xmlns:a16="http://schemas.microsoft.com/office/drawing/2014/main" id="{78CA3686-BFC8-40CA-A2D5-B6C6654B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46" y="1692863"/>
            <a:ext cx="992453" cy="6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829BC5-5EBC-4D81-A8A6-5AD10C889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218" y="3221658"/>
            <a:ext cx="709713" cy="393186"/>
          </a:xfrm>
          <a:prstGeom prst="rect">
            <a:avLst/>
          </a:prstGeom>
        </p:spPr>
      </p:pic>
      <p:pic>
        <p:nvPicPr>
          <p:cNvPr id="2066" name="Picture 18" descr="Image result for vuforia logo">
            <a:extLst>
              <a:ext uri="{FF2B5EF4-FFF2-40B4-BE49-F238E27FC236}">
                <a16:creationId xmlns:a16="http://schemas.microsoft.com/office/drawing/2014/main" id="{2B8A8683-9F9F-4AEE-998D-1544AD47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18" y="3650250"/>
            <a:ext cx="587859" cy="46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81BBEC51-2A1F-446E-9FFE-147ED03FE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792" y="3092482"/>
            <a:ext cx="577731" cy="227508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EF8471EC-C365-4EDD-AC06-DF29E4C99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791" y="3902318"/>
            <a:ext cx="565495" cy="286845"/>
          </a:xfrm>
          <a:prstGeom prst="rect">
            <a:avLst/>
          </a:prstGeom>
        </p:spPr>
      </p:pic>
      <p:pic>
        <p:nvPicPr>
          <p:cNvPr id="2068" name="Picture 20" descr="Image result for facebook logo">
            <a:extLst>
              <a:ext uri="{FF2B5EF4-FFF2-40B4-BE49-F238E27FC236}">
                <a16:creationId xmlns:a16="http://schemas.microsoft.com/office/drawing/2014/main" id="{A98D8411-F623-49B9-99D0-0DAAD71A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763" y="4772902"/>
            <a:ext cx="434147" cy="4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whatsapp logo">
            <a:extLst>
              <a:ext uri="{FF2B5EF4-FFF2-40B4-BE49-F238E27FC236}">
                <a16:creationId xmlns:a16="http://schemas.microsoft.com/office/drawing/2014/main" id="{D5EDA09E-B8C4-45BD-935B-C14FA3D4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743" y="4990824"/>
            <a:ext cx="528234" cy="52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instagram logo">
            <a:extLst>
              <a:ext uri="{FF2B5EF4-FFF2-40B4-BE49-F238E27FC236}">
                <a16:creationId xmlns:a16="http://schemas.microsoft.com/office/drawing/2014/main" id="{FE59ED88-9E7E-4DD5-9CEF-2DC03E4E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27" y="4743049"/>
            <a:ext cx="494349" cy="4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google logo">
            <a:extLst>
              <a:ext uri="{FF2B5EF4-FFF2-40B4-BE49-F238E27FC236}">
                <a16:creationId xmlns:a16="http://schemas.microsoft.com/office/drawing/2014/main" id="{0715B835-392B-4C24-8234-21D147C1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743" y="5519858"/>
            <a:ext cx="494350" cy="4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049">
            <a:extLst>
              <a:ext uri="{FF2B5EF4-FFF2-40B4-BE49-F238E27FC236}">
                <a16:creationId xmlns:a16="http://schemas.microsoft.com/office/drawing/2014/main" id="{00A55E30-2F83-4D15-804D-A6716BF286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9951" y="2422357"/>
            <a:ext cx="1513228" cy="196373"/>
          </a:xfrm>
          <a:prstGeom prst="rect">
            <a:avLst/>
          </a:prstGeom>
        </p:spPr>
      </p:pic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81C37EDF-12B8-4AD0-AF26-E8ABBFADF72B}"/>
              </a:ext>
            </a:extLst>
          </p:cNvPr>
          <p:cNvCxnSpPr>
            <a:cxnSpLocks/>
          </p:cNvCxnSpPr>
          <p:nvPr/>
        </p:nvCxnSpPr>
        <p:spPr>
          <a:xfrm flipV="1">
            <a:off x="1133061" y="1235691"/>
            <a:ext cx="0" cy="511541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D0F2A44-E5FE-44D5-A598-70FC0F36E7F6}"/>
              </a:ext>
            </a:extLst>
          </p:cNvPr>
          <p:cNvCxnSpPr>
            <a:cxnSpLocks/>
          </p:cNvCxnSpPr>
          <p:nvPr/>
        </p:nvCxnSpPr>
        <p:spPr>
          <a:xfrm>
            <a:off x="1133061" y="1235690"/>
            <a:ext cx="977016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ADACAB8-F9F7-4DC1-954A-F2E51AEAA9CF}"/>
              </a:ext>
            </a:extLst>
          </p:cNvPr>
          <p:cNvCxnSpPr>
            <a:cxnSpLocks/>
          </p:cNvCxnSpPr>
          <p:nvPr/>
        </p:nvCxnSpPr>
        <p:spPr>
          <a:xfrm>
            <a:off x="1133061" y="6351104"/>
            <a:ext cx="977016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D38751AE-A959-4A76-B506-B8B2302DE09D}"/>
              </a:ext>
            </a:extLst>
          </p:cNvPr>
          <p:cNvCxnSpPr/>
          <p:nvPr/>
        </p:nvCxnSpPr>
        <p:spPr>
          <a:xfrm>
            <a:off x="10833652" y="1235690"/>
            <a:ext cx="69574" cy="511541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76" name="Picture 28" descr="Image result for android logo">
            <a:extLst>
              <a:ext uri="{FF2B5EF4-FFF2-40B4-BE49-F238E27FC236}">
                <a16:creationId xmlns:a16="http://schemas.microsoft.com/office/drawing/2014/main" id="{27AE0FD9-4C67-4A45-BF3A-FF6D0827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9" y="2422357"/>
            <a:ext cx="703800" cy="8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65CF8A2B-1969-4B5A-8AD9-4DCE6EC55B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4783" y="3329895"/>
            <a:ext cx="937462" cy="5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16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Project’s purpose</a:t>
            </a:r>
          </a:p>
        </p:txBody>
      </p:sp>
      <p:sp>
        <p:nvSpPr>
          <p:cNvPr id="8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 an application that can assist a user when they are shopping for furniture online</a:t>
            </a:r>
          </a:p>
          <a:p>
            <a:r>
              <a:rPr dirty="0"/>
              <a:t>Our app can assist our users by allowing them to use pictures to find similar items using image recognition software</a:t>
            </a:r>
            <a:endParaRPr lang="en-US" dirty="0"/>
          </a:p>
          <a:p>
            <a:r>
              <a:rPr lang="en-US" dirty="0"/>
              <a:t>A</a:t>
            </a:r>
            <a:r>
              <a:rPr dirty="0"/>
              <a:t>llow the</a:t>
            </a:r>
            <a:r>
              <a:rPr lang="en-US" dirty="0"/>
              <a:t> users </a:t>
            </a:r>
            <a:r>
              <a:rPr dirty="0"/>
              <a:t>to search</a:t>
            </a:r>
            <a:r>
              <a:rPr lang="en-US" dirty="0"/>
              <a:t> products</a:t>
            </a:r>
            <a:r>
              <a:rPr dirty="0"/>
              <a:t> using online APIs and view furniture in </a:t>
            </a:r>
            <a:r>
              <a:rPr lang="en-US" dirty="0" err="1"/>
              <a:t>A</a:t>
            </a:r>
            <a:r>
              <a:rPr dirty="0" err="1"/>
              <a:t>ugemented</a:t>
            </a:r>
            <a:r>
              <a:rPr dirty="0"/>
              <a:t> reality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Technologies used</a:t>
            </a:r>
          </a:p>
        </p:txBody>
      </p:sp>
      <p:sp>
        <p:nvSpPr>
          <p:cNvPr id="88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1948070"/>
            <a:ext cx="9906001" cy="4055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8000"/>
              </a:lnSpc>
              <a:defRPr sz="2200"/>
            </a:pPr>
            <a:r>
              <a:rPr dirty="0"/>
              <a:t>Android Studio for developing the Android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Unity 3D for developing the Augmented Reality part of the application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Google Cloud Vision for image recognition</a:t>
            </a:r>
          </a:p>
          <a:p>
            <a:pPr>
              <a:lnSpc>
                <a:spcPct val="108000"/>
              </a:lnSpc>
              <a:defRPr sz="2200"/>
            </a:pPr>
            <a:r>
              <a:rPr dirty="0" err="1"/>
              <a:t>Indix</a:t>
            </a:r>
            <a:r>
              <a:rPr dirty="0"/>
              <a:t> Product Search API for searching for products online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BMI API for use with suggestions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MongoDB for Tweet data storage</a:t>
            </a:r>
          </a:p>
          <a:p>
            <a:pPr>
              <a:lnSpc>
                <a:spcPct val="108000"/>
              </a:lnSpc>
              <a:defRPr sz="2200"/>
            </a:pPr>
            <a:r>
              <a:rPr dirty="0"/>
              <a:t>Twitter API for retrieving Tweet data</a:t>
            </a:r>
            <a:endParaRPr lang="en-US" dirty="0"/>
          </a:p>
          <a:p>
            <a:pPr>
              <a:lnSpc>
                <a:spcPct val="108000"/>
              </a:lnSpc>
              <a:defRPr sz="2200"/>
            </a:pPr>
            <a:r>
              <a:rPr lang="en-US" dirty="0"/>
              <a:t>Vuforia for image database modelling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02D1-850B-4CAA-B12C-92E16074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And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86E5-642B-43D2-B461-43A768CF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97766"/>
            <a:ext cx="9906001" cy="4250634"/>
          </a:xfrm>
        </p:spPr>
        <p:txBody>
          <a:bodyPr>
            <a:normAutofit/>
          </a:bodyPr>
          <a:lstStyle/>
          <a:p>
            <a:pPr marL="160420" indent="-160420" hangingPunct="1">
              <a:buSzPct val="100000"/>
            </a:pPr>
            <a:r>
              <a:rPr lang="en-US" dirty="0"/>
              <a:t>New Users can register to the App.</a:t>
            </a:r>
          </a:p>
          <a:p>
            <a:pPr marL="160420" indent="-160420" hangingPunct="1">
              <a:buSzPct val="100000"/>
            </a:pPr>
            <a:r>
              <a:rPr lang="en-US" dirty="0"/>
              <a:t>Existing User can login using registered 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Email ID.</a:t>
            </a:r>
          </a:p>
          <a:p>
            <a:pPr marL="160420" indent="-160420" hangingPunct="1">
              <a:buSzPct val="100000"/>
            </a:pPr>
            <a:r>
              <a:rPr lang="en-US" dirty="0"/>
              <a:t>Optional login option to the user using</a:t>
            </a:r>
          </a:p>
          <a:p>
            <a:pPr marL="0" indent="0" hangingPunct="1">
              <a:buSzPct val="100000"/>
              <a:buNone/>
            </a:pPr>
            <a:r>
              <a:rPr lang="en-US" dirty="0"/>
              <a:t>  Twitter Credentials.</a:t>
            </a:r>
          </a:p>
          <a:p>
            <a:pPr hangingPunct="1"/>
            <a:r>
              <a:rPr lang="en-US" dirty="0"/>
              <a:t>Firebase is used for Authentication as </a:t>
            </a:r>
          </a:p>
          <a:p>
            <a:pPr marL="0" indent="0" hangingPunct="1">
              <a:buNone/>
            </a:pPr>
            <a:r>
              <a:rPr lang="en-US" dirty="0"/>
              <a:t>   well as storage.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816E8-4AF5-4EE4-9997-E27870DB4FE7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5934508" cy="163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C6147AD-009E-4B09-903D-47094194F071}"/>
              </a:ext>
            </a:extLst>
          </p:cNvPr>
          <p:cNvSpPr txBox="1">
            <a:spLocks/>
          </p:cNvSpPr>
          <p:nvPr/>
        </p:nvSpPr>
        <p:spPr>
          <a:xfrm>
            <a:off x="1141408" y="2249484"/>
            <a:ext cx="5934514" cy="354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1pPr>
            <a:lvl2pPr marL="731519" marR="0" indent="-274319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2pPr>
            <a:lvl3pPr marL="1219200" marR="0" indent="-3048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3pPr>
            <a:lvl4pPr marL="17145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4pPr>
            <a:lvl5pPr marL="2171700" marR="0" indent="-3429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5pPr>
            <a:lvl6pPr marL="26778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6pPr>
            <a:lvl7pPr marL="31350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7pPr>
            <a:lvl8pPr marL="35922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8pPr>
            <a:lvl9pPr marL="4049484" marR="0" indent="-391884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Tw Cen MT"/>
              </a:defRPr>
            </a:lvl9pPr>
          </a:lstStyle>
          <a:p>
            <a:pPr marL="160420" indent="-160420" hangingPunct="1">
              <a:buSzPct val="100000"/>
            </a:pP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82B1E39-81F0-41E1-A33E-43D3E66E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835" y="1862440"/>
            <a:ext cx="2324883" cy="392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49EFB2A-0339-41AC-AD16-78D9B38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2939" y="1849616"/>
            <a:ext cx="2394473" cy="3941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427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130-D3D6-4065-B8D3-DDFDC624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FC273-BB37-4510-ADE5-5C02FED4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User has the following options:</a:t>
            </a:r>
          </a:p>
          <a:p>
            <a:pPr marL="541421" lvl="1" indent="-160420">
              <a:buSzPct val="100000"/>
            </a:pPr>
            <a:r>
              <a:rPr lang="en-US" dirty="0"/>
              <a:t>Click Image using Camera</a:t>
            </a:r>
          </a:p>
          <a:p>
            <a:pPr marL="541421" lvl="1" indent="-160420">
              <a:buSzPct val="100000"/>
            </a:pPr>
            <a:r>
              <a:rPr lang="en-US" dirty="0"/>
              <a:t>Import existing image from the gallery</a:t>
            </a:r>
          </a:p>
          <a:p>
            <a:pPr marL="541421" lvl="1" indent="-160420">
              <a:buSzPct val="100000"/>
            </a:pPr>
            <a:r>
              <a:rPr lang="en-US" dirty="0"/>
              <a:t>Skip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Analyze the uploaded image</a:t>
            </a:r>
          </a:p>
          <a:p>
            <a:pPr marL="541421" lvl="1" indent="-160420">
              <a:buSzPct val="100000"/>
            </a:pPr>
            <a:r>
              <a:rPr lang="en-US" dirty="0"/>
              <a:t>Shop for the product using the Image analysis</a:t>
            </a:r>
          </a:p>
          <a:p>
            <a:pPr marL="541421" lvl="1" indent="-160420">
              <a:buSzPct val="100000"/>
            </a:pPr>
            <a:r>
              <a:rPr lang="en-US" dirty="0"/>
              <a:t>Google Vision is used to analyze the uploaded image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8B06BA3-171E-41E2-9599-14BD8A26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5168" y="1207467"/>
            <a:ext cx="2826588" cy="44430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6020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9E3-A1A1-4E06-B83D-1A6ED3BB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8579"/>
            <a:ext cx="9906000" cy="1478572"/>
          </a:xfrm>
        </p:spPr>
        <p:txBody>
          <a:bodyPr/>
          <a:lstStyle/>
          <a:p>
            <a:r>
              <a:rPr lang="en-US" b="1" dirty="0"/>
              <a:t>Shopping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B2E-0F84-40A0-9C5A-5D9BF0B7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818860"/>
            <a:ext cx="9906001" cy="41744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Powered by </a:t>
            </a:r>
            <a:r>
              <a:rPr lang="en-US" dirty="0" err="1"/>
              <a:t>Indix</a:t>
            </a:r>
            <a:r>
              <a:rPr lang="en-US" dirty="0"/>
              <a:t> Product Search API</a:t>
            </a:r>
          </a:p>
          <a:p>
            <a:r>
              <a:rPr lang="en-US" dirty="0" err="1"/>
              <a:t>Indix</a:t>
            </a:r>
            <a:r>
              <a:rPr lang="en-US" dirty="0"/>
              <a:t> API allows for searching of a variety </a:t>
            </a:r>
          </a:p>
          <a:p>
            <a:pPr marL="0" indent="0">
              <a:buNone/>
            </a:pPr>
            <a:r>
              <a:rPr lang="en-US" dirty="0"/>
              <a:t>   of different products</a:t>
            </a:r>
          </a:p>
          <a:p>
            <a:r>
              <a:rPr lang="en-US" dirty="0"/>
              <a:t>Draw back: limited data that is available, such </a:t>
            </a:r>
          </a:p>
          <a:p>
            <a:pPr marL="0" indent="0">
              <a:buNone/>
            </a:pPr>
            <a:r>
              <a:rPr lang="en-US" dirty="0"/>
              <a:t>   as limited number of images</a:t>
            </a:r>
          </a:p>
          <a:p>
            <a:r>
              <a:rPr lang="en-US" dirty="0"/>
              <a:t>Data is retrieved from </a:t>
            </a:r>
            <a:r>
              <a:rPr lang="en-US" dirty="0" err="1"/>
              <a:t>Indix</a:t>
            </a:r>
            <a:r>
              <a:rPr lang="en-US" dirty="0"/>
              <a:t> API using Google </a:t>
            </a:r>
          </a:p>
          <a:p>
            <a:pPr marL="0" indent="0">
              <a:buNone/>
            </a:pPr>
            <a:r>
              <a:rPr lang="en-US" dirty="0"/>
              <a:t>    Network Framework – Volley</a:t>
            </a:r>
          </a:p>
          <a:p>
            <a:r>
              <a:rPr lang="en-US" dirty="0"/>
              <a:t>Flexible searching</a:t>
            </a:r>
          </a:p>
          <a:p>
            <a:r>
              <a:rPr lang="en-US" dirty="0"/>
              <a:t>Sorting is done in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49297A8D-EE2F-4946-BB84-9D0B3561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11607" b="11607"/>
          <a:stretch>
            <a:fillRect/>
          </a:stretch>
        </p:blipFill>
        <p:spPr>
          <a:xfrm>
            <a:off x="7464288" y="1195067"/>
            <a:ext cx="3150704" cy="4824732"/>
          </a:xfrm>
          <a:prstGeom prst="rect">
            <a:avLst/>
          </a:prstGeom>
          <a:ln w="12700" cap="flat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8903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4943-CEA1-466C-A1A8-63C561AA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7E28-9077-46B1-AB2A-64ECFEB7C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903572"/>
            <a:ext cx="5430906" cy="4139419"/>
          </a:xfrm>
        </p:spPr>
        <p:txBody>
          <a:bodyPr/>
          <a:lstStyle/>
          <a:p>
            <a:r>
              <a:rPr lang="en-US" dirty="0"/>
              <a:t>On clicking the suggestions button the user will get suggestions which are suitable for them.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BMI of the user will be calculating by taking height and weight of the user as a input.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968B-9665-4728-89CB-4D2F35FDD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57" y="1486940"/>
            <a:ext cx="2673304" cy="475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3DE5F-4127-4FDF-9521-BA86D4D05A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55" y="1486940"/>
            <a:ext cx="2673304" cy="47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6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AD3CE-C674-4240-A33F-002A2C43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64" y="860973"/>
            <a:ext cx="5442269" cy="5136054"/>
          </a:xfrm>
        </p:spPr>
        <p:txBody>
          <a:bodyPr/>
          <a:lstStyle/>
          <a:p>
            <a:r>
              <a:rPr lang="en-US" dirty="0"/>
              <a:t>The user can also save the records for further usage by clicking the save button.</a:t>
            </a:r>
          </a:p>
          <a:p>
            <a:endParaRPr lang="en-US" dirty="0"/>
          </a:p>
          <a:p>
            <a:r>
              <a:rPr lang="en-US" dirty="0"/>
              <a:t>The user can also share the results to social media.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also He can search the google by navigating to google.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D5CC3-4B21-427C-82D3-6F8D67DB0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28" y="860973"/>
            <a:ext cx="2583620" cy="4593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2CBC7-9A07-4037-A503-4EFE1EE23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052" y="860973"/>
            <a:ext cx="2583620" cy="45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998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786-7C52-462E-9CFC-DA5D275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27B4-649D-41E7-83D0-5E23EB410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Tweets using twitter4j-Stream, twitter4j-async</a:t>
            </a:r>
          </a:p>
          <a:p>
            <a:r>
              <a:rPr lang="en-US" dirty="0"/>
              <a:t>Stored the furniture trends into mongo DB</a:t>
            </a:r>
          </a:p>
          <a:p>
            <a:r>
              <a:rPr lang="en-US" dirty="0"/>
              <a:t>Used mongo-java-driver to support the integration</a:t>
            </a:r>
          </a:p>
          <a:p>
            <a:pPr marL="0" indent="0">
              <a:buNone/>
            </a:pPr>
            <a:r>
              <a:rPr lang="en-US" dirty="0"/>
              <a:t>   in android</a:t>
            </a:r>
          </a:p>
          <a:p>
            <a:r>
              <a:rPr lang="en-US" dirty="0"/>
              <a:t>Retrieved the data from the mongo DB to visualize</a:t>
            </a:r>
          </a:p>
          <a:p>
            <a:pPr marL="0" indent="0">
              <a:buNone/>
            </a:pPr>
            <a:r>
              <a:rPr lang="en-US" dirty="0"/>
              <a:t>   using Do-nut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3432-63A7-4B62-AE99-649CB701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09" y="618518"/>
            <a:ext cx="2867506" cy="5144101"/>
          </a:xfrm>
          <a:prstGeom prst="rect">
            <a:avLst/>
          </a:prstGeom>
        </p:spPr>
      </p:pic>
      <p:pic>
        <p:nvPicPr>
          <p:cNvPr id="1026" name="Picture 2" descr="https://www.letsintern.com/blog/wp-content/uploads/2018/01/Research-analysis.jpg">
            <a:extLst>
              <a:ext uri="{FF2B5EF4-FFF2-40B4-BE49-F238E27FC236}">
                <a16:creationId xmlns:a16="http://schemas.microsoft.com/office/drawing/2014/main" id="{19E0E417-AD88-4570-91B4-6A63AB88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01616" y="834893"/>
            <a:ext cx="1320315" cy="8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0F28D8-AAC5-4300-9677-0B18378328BA}"/>
              </a:ext>
            </a:extLst>
          </p:cNvPr>
          <p:cNvSpPr/>
          <p:nvPr/>
        </p:nvSpPr>
        <p:spPr>
          <a:xfrm>
            <a:off x="1408044" y="623948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https://www.letsintern.com/blog/intern-worthy-skills-how-to-develop-research-and-analysis-skills/</a:t>
            </a:r>
          </a:p>
        </p:txBody>
      </p:sp>
    </p:spTree>
    <p:extLst>
      <p:ext uri="{BB962C8B-B14F-4D97-AF65-F5344CB8AC3E}">
        <p14:creationId xmlns:p14="http://schemas.microsoft.com/office/powerpoint/2010/main" val="34049816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564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Smart Shopping</vt:lpstr>
      <vt:lpstr>Project’s purpose</vt:lpstr>
      <vt:lpstr>Technologies used</vt:lpstr>
      <vt:lpstr>Login And Register</vt:lpstr>
      <vt:lpstr>Image Recognition</vt:lpstr>
      <vt:lpstr>Shopping</vt:lpstr>
      <vt:lpstr>Suggestions</vt:lpstr>
      <vt:lpstr>PowerPoint Presentation</vt:lpstr>
      <vt:lpstr>TRENDS</vt:lpstr>
      <vt:lpstr>Augmented Reality</vt:lpstr>
      <vt:lpstr>Future Work</vt:lpstr>
      <vt:lpstr>Process and Technologies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</dc:title>
  <dc:creator>navyaramaysirisha pillala</dc:creator>
  <cp:lastModifiedBy>Punyamurtula, Ruthvic (UMKC-Student)</cp:lastModifiedBy>
  <cp:revision>49</cp:revision>
  <dcterms:modified xsi:type="dcterms:W3CDTF">2018-05-03T18:06:02Z</dcterms:modified>
</cp:coreProperties>
</file>